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8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4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notesSlides/notesSlide17.xml" ContentType="application/vnd.openxmlformats-officedocument.presentationml.notes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12.xml" ContentType="application/vnd.openxmlformats-officedocument.presentationml.notes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2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 /><Relationship Id="rId25" Type="http://schemas.openxmlformats.org/officeDocument/2006/relationships/tableStyles" Target="tableStyles.xml" /><Relationship Id="rId26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en-US"/>
              <a:t>10/30/2013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 ?>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 ?>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921CB81-ACFE-AB55-3F6B-F224874AE8AB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nu tweemaal.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2B0A033-6EEA-6C8C-43F0-A3EA321679A7}" type="slidenum">
              <a:rPr/>
              <a:t/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één keer.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66EFD7C-748B-4418-424C-829F5C6B11A3}" type="slidenum">
              <a:rPr/>
              <a:t/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één keer.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DFA4FDF-0601-F8AD-580A-E86686B39A2A}" type="slidenum">
              <a:rPr/>
              <a:t/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946E443-6B82-2D9A-88C1-223F2094B046}" type="slidenum">
              <a:rPr/>
              <a:t/>
            </a:fld>
            <a:endParaRPr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602155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79224312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Bij welk plaatje hoort deze? Kan je nog meer bijzonderheden van de middelloodlijn benoemen?</a:t>
            </a:r>
            <a:endParaRPr/>
          </a:p>
        </p:txBody>
      </p:sp>
      <p:sp>
        <p:nvSpPr>
          <p:cNvPr id="12476088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C0D359D-F579-57F1-628B-1888316D0CC8}" type="slidenum">
              <a:rPr/>
              <a:t/>
            </a:fld>
            <a:endParaRPr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 sz="12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Bij welk plaatje hoort deze? Kan je nog meer bijzonderheden van de hoogtelijn benoemen?</a:t>
            </a:r>
            <a:endParaRPr sz="1200"/>
          </a:p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8FED201-F6C6-560E-33B7-534552E152F6}" type="slidenum">
              <a:rPr/>
              <a:t/>
            </a:fld>
            <a:endParaRPr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240907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207219799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 sz="12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Bij welk plaatje hoort deze? Kan je nog meer bijzonderheden van de bissectrice benoemen?</a:t>
            </a:r>
            <a:endParaRPr sz="1200"/>
          </a:p>
          <a:p>
            <a:pPr>
              <a:defRPr/>
            </a:pPr>
            <a:endParaRPr/>
          </a:p>
        </p:txBody>
      </p:sp>
      <p:sp>
        <p:nvSpPr>
          <p:cNvPr id="11014946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D915EED-9C15-E0A6-17E9-F0DEE239DA16}" type="slidenum">
              <a:rPr/>
              <a:t/>
            </a:fld>
            <a:endParaRPr/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81508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7827099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 sz="12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Bij welk plaatje hoort deze? Kan je nog meer bijzonderheden van de zwaartelijn benoemen?</a:t>
            </a:r>
            <a:endParaRPr sz="1200"/>
          </a:p>
          <a:p>
            <a:pPr>
              <a:defRPr/>
            </a:pPr>
            <a:endParaRPr/>
          </a:p>
        </p:txBody>
      </p:sp>
      <p:sp>
        <p:nvSpPr>
          <p:cNvPr id="180746128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B30197-C667-8760-BEE8-809C8266F948}" type="slidenum">
              <a:rPr/>
              <a:t/>
            </a:fld>
            <a:endParaRPr/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900770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00697708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Hoe noem je het snijpunt van zwaartelijnen? En van hoogtelijnen?</a:t>
            </a:r>
            <a:endParaRPr/>
          </a:p>
        </p:txBody>
      </p:sp>
      <p:sp>
        <p:nvSpPr>
          <p:cNvPr id="154466241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B81E0B-E200-2FD2-1FA0-E96CC8C6ABC9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Voorkennis activeren: hoe bereken je het oppervlakte van een driehoek?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EDB0007-04B0-D5C1-5956-1A7E706262DF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083869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25057987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Voorkennis activeren: hoe bereken je het oppervlakte van een driehoek?</a:t>
            </a:r>
            <a:endParaRPr/>
          </a:p>
        </p:txBody>
      </p:sp>
      <p:sp>
        <p:nvSpPr>
          <p:cNvPr id="60930541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D2A3E9-742F-4A2F-CF95-C73682F37F47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weet je over deze hoeken? Welke zijn gelijk aan elkaar?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A7A21A9-67A8-1532-1463-C198FF59C35C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Welke hoeken zijn hier gelijk aan elkaar? Waarom? Hoe noemen we deze hoeken?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6E6580B-9ECD-72B4-5F21-E70164CC2266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0953291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48926711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Welke hoeken zijn hier gelijk aan elkaar? Waarom? Hoe noemen we deze hoeken?</a:t>
            </a:r>
            <a:endParaRPr/>
          </a:p>
        </p:txBody>
      </p:sp>
      <p:sp>
        <p:nvSpPr>
          <p:cNvPr id="104399318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2ADA2DA-048D-8708-8CCF-71D325AF4433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valt je op aan deze driehoeken? Hoe noem je dit?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8D67FD0-DA41-0059-FA1E-9462B6DCF5D7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67394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94865532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1086788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8D5C972-D5EA-B66D-F059-B4CA5874FE30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Indien nodig, iedere les herhalen.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61829CC-AAA8-C81D-7E19-5DAB2E18F4CC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hape 1059"/>
          <p:cNvSpPr>
            <a:spLocks noChangeArrowheads="1" noGrp="1"/>
          </p:cNvSpPr>
          <p:nvPr userDrawn="1"/>
        </p:nvSpPr>
        <p:spPr bwMode="auto">
          <a:xfrm>
            <a:off x="2396066" y="2291401"/>
            <a:ext cx="5452533" cy="41651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12" y="3116"/>
                </a:moveTo>
                <a:lnTo>
                  <a:pt x="22112" y="3116"/>
                </a:lnTo>
                <a:cubicBezTo>
                  <a:pt x="22112" y="3116"/>
                  <a:pt x="27356" y="0"/>
                  <a:pt x="30300" y="4263"/>
                </a:cubicBezTo>
                <a:lnTo>
                  <a:pt x="30300" y="4263"/>
                </a:lnTo>
                <a:cubicBezTo>
                  <a:pt x="33277" y="8577"/>
                  <a:pt x="36666" y="13779"/>
                  <a:pt x="39369" y="17410"/>
                </a:cubicBezTo>
                <a:lnTo>
                  <a:pt x="39369" y="17410"/>
                </a:lnTo>
                <a:cubicBezTo>
                  <a:pt x="41761" y="20624"/>
                  <a:pt x="43200" y="22708"/>
                  <a:pt x="40979" y="26940"/>
                </a:cubicBezTo>
                <a:lnTo>
                  <a:pt x="40979" y="26940"/>
                </a:lnTo>
                <a:cubicBezTo>
                  <a:pt x="39655" y="29461"/>
                  <a:pt x="35076" y="35072"/>
                  <a:pt x="32639" y="38623"/>
                </a:cubicBezTo>
                <a:lnTo>
                  <a:pt x="32639" y="38623"/>
                </a:lnTo>
                <a:cubicBezTo>
                  <a:pt x="30200" y="42175"/>
                  <a:pt x="26202" y="43200"/>
                  <a:pt x="23268" y="42185"/>
                </a:cubicBezTo>
                <a:lnTo>
                  <a:pt x="23268" y="42185"/>
                </a:lnTo>
                <a:cubicBezTo>
                  <a:pt x="20331" y="41168"/>
                  <a:pt x="11584" y="38623"/>
                  <a:pt x="6213" y="36974"/>
                </a:cubicBezTo>
                <a:lnTo>
                  <a:pt x="6213" y="36974"/>
                </a:lnTo>
                <a:cubicBezTo>
                  <a:pt x="1431" y="35502"/>
                  <a:pt x="0" y="32900"/>
                  <a:pt x="214" y="31157"/>
                </a:cubicBezTo>
                <a:lnTo>
                  <a:pt x="214" y="31157"/>
                </a:lnTo>
                <a:cubicBezTo>
                  <a:pt x="760" y="26703"/>
                  <a:pt x="1113" y="19920"/>
                  <a:pt x="1214" y="16042"/>
                </a:cubicBezTo>
                <a:lnTo>
                  <a:pt x="1214" y="16042"/>
                </a:lnTo>
                <a:cubicBezTo>
                  <a:pt x="1303" y="12626"/>
                  <a:pt x="4203" y="11313"/>
                  <a:pt x="6907" y="9989"/>
                </a:cubicBezTo>
                <a:lnTo>
                  <a:pt x="6907" y="9989"/>
                </a:lnTo>
                <a:cubicBezTo>
                  <a:pt x="9245" y="8843"/>
                  <a:pt x="19774" y="4261"/>
                  <a:pt x="22112" y="3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0"/>
          <p:cNvSpPr>
            <a:spLocks noChangeArrowheads="1" noGrp="1"/>
          </p:cNvSpPr>
          <p:nvPr userDrawn="1"/>
        </p:nvSpPr>
        <p:spPr bwMode="auto">
          <a:xfrm>
            <a:off x="1309514" y="1839834"/>
            <a:ext cx="4011787" cy="1314324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0162" y="13104"/>
                </a:moveTo>
                <a:lnTo>
                  <a:pt x="40162" y="13104"/>
                </a:lnTo>
                <a:cubicBezTo>
                  <a:pt x="36799" y="16736"/>
                  <a:pt x="26204" y="28154"/>
                  <a:pt x="22676" y="31251"/>
                </a:cubicBezTo>
                <a:lnTo>
                  <a:pt x="22676" y="31251"/>
                </a:lnTo>
                <a:cubicBezTo>
                  <a:pt x="18513" y="34899"/>
                  <a:pt x="15093" y="37527"/>
                  <a:pt x="13136" y="38511"/>
                </a:cubicBezTo>
                <a:lnTo>
                  <a:pt x="13136" y="38511"/>
                </a:lnTo>
                <a:cubicBezTo>
                  <a:pt x="10861" y="39650"/>
                  <a:pt x="0" y="43200"/>
                  <a:pt x="422" y="38511"/>
                </a:cubicBezTo>
                <a:lnTo>
                  <a:pt x="422" y="38511"/>
                </a:lnTo>
                <a:cubicBezTo>
                  <a:pt x="750" y="34836"/>
                  <a:pt x="12785" y="17028"/>
                  <a:pt x="15584" y="14358"/>
                </a:cubicBezTo>
                <a:lnTo>
                  <a:pt x="15584" y="14358"/>
                </a:lnTo>
                <a:cubicBezTo>
                  <a:pt x="18382" y="11693"/>
                  <a:pt x="34508" y="0"/>
                  <a:pt x="36286" y="2133"/>
                </a:cubicBezTo>
                <a:lnTo>
                  <a:pt x="36286" y="2133"/>
                </a:lnTo>
                <a:cubicBezTo>
                  <a:pt x="38064" y="4272"/>
                  <a:pt x="43200" y="9825"/>
                  <a:pt x="40162" y="1310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1"/>
          <p:cNvSpPr>
            <a:spLocks noChangeArrowheads="1" noGrp="1"/>
          </p:cNvSpPr>
          <p:nvPr userDrawn="1"/>
        </p:nvSpPr>
        <p:spPr bwMode="auto">
          <a:xfrm>
            <a:off x="6567030" y="4629133"/>
            <a:ext cx="5395523" cy="2231707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42680" y="32337"/>
                  <a:pt x="42264" y="24810"/>
                  <a:pt x="41982" y="22533"/>
                </a:cubicBezTo>
                <a:lnTo>
                  <a:pt x="41982" y="22533"/>
                </a:lnTo>
                <a:cubicBezTo>
                  <a:pt x="41353" y="17445"/>
                  <a:pt x="31020" y="10782"/>
                  <a:pt x="25434" y="7567"/>
                </a:cubicBezTo>
                <a:lnTo>
                  <a:pt x="25434" y="7567"/>
                </a:lnTo>
                <a:cubicBezTo>
                  <a:pt x="20461" y="4707"/>
                  <a:pt x="15752" y="0"/>
                  <a:pt x="10688" y="12771"/>
                </a:cubicBezTo>
                <a:lnTo>
                  <a:pt x="10688" y="12771"/>
                </a:lnTo>
                <a:cubicBezTo>
                  <a:pt x="5409" y="26085"/>
                  <a:pt x="2329" y="33891"/>
                  <a:pt x="451" y="39632"/>
                </a:cubicBezTo>
                <a:lnTo>
                  <a:pt x="451" y="39632"/>
                </a:lnTo>
                <a:cubicBezTo>
                  <a:pt x="180" y="40459"/>
                  <a:pt x="44" y="41820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2"/>
          <p:cNvSpPr>
            <a:spLocks noChangeArrowheads="1" noGrp="1"/>
          </p:cNvSpPr>
          <p:nvPr userDrawn="1"/>
        </p:nvSpPr>
        <p:spPr bwMode="auto">
          <a:xfrm>
            <a:off x="389187" y="6100774"/>
            <a:ext cx="4968521" cy="75999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37750" y="34083"/>
                  <a:pt x="28707" y="20178"/>
                  <a:pt x="28707" y="20178"/>
                </a:cubicBezTo>
                <a:lnTo>
                  <a:pt x="28707" y="20178"/>
                </a:lnTo>
                <a:cubicBezTo>
                  <a:pt x="23196" y="11772"/>
                  <a:pt x="17935" y="0"/>
                  <a:pt x="14588" y="1341"/>
                </a:cubicBezTo>
                <a:lnTo>
                  <a:pt x="14588" y="1341"/>
                </a:lnTo>
                <a:cubicBezTo>
                  <a:pt x="11240" y="2673"/>
                  <a:pt x="6350" y="22671"/>
                  <a:pt x="1602" y="37718"/>
                </a:cubicBezTo>
                <a:lnTo>
                  <a:pt x="1602" y="37718"/>
                </a:lnTo>
                <a:cubicBezTo>
                  <a:pt x="1072" y="39393"/>
                  <a:pt x="536" y="41175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63"/>
          <p:cNvSpPr>
            <a:spLocks noChangeArrowheads="1" noGrp="1"/>
          </p:cNvSpPr>
          <p:nvPr userDrawn="1"/>
        </p:nvSpPr>
        <p:spPr bwMode="auto">
          <a:xfrm>
            <a:off x="0" y="3254701"/>
            <a:ext cx="2099733" cy="3343682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43200"/>
                </a:moveTo>
                <a:lnTo>
                  <a:pt x="0" y="43200"/>
                </a:lnTo>
                <a:cubicBezTo>
                  <a:pt x="10450" y="39319"/>
                  <a:pt x="26476" y="34991"/>
                  <a:pt x="31760" y="32779"/>
                </a:cubicBezTo>
                <a:lnTo>
                  <a:pt x="31760" y="32779"/>
                </a:lnTo>
                <a:cubicBezTo>
                  <a:pt x="38554" y="29929"/>
                  <a:pt x="35982" y="23868"/>
                  <a:pt x="39587" y="11934"/>
                </a:cubicBezTo>
                <a:lnTo>
                  <a:pt x="39587" y="11934"/>
                </a:lnTo>
                <a:cubicBezTo>
                  <a:pt x="43199" y="0"/>
                  <a:pt x="33409" y="2565"/>
                  <a:pt x="25082" y="2041"/>
                </a:cubicBezTo>
                <a:lnTo>
                  <a:pt x="25082" y="2041"/>
                </a:lnTo>
                <a:cubicBezTo>
                  <a:pt x="14497" y="1374"/>
                  <a:pt x="7053" y="4621"/>
                  <a:pt x="0" y="7243"/>
                </a:cubicBezTo>
                <a:lnTo>
                  <a:pt x="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4655839" y="2708919"/>
            <a:ext cx="6720745" cy="72007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auto">
          <a:xfrm>
            <a:off x="4595833" y="1808820"/>
            <a:ext cx="6720745" cy="720079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9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9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93370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09603" y="273049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766732" y="273051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09603" y="1435102"/>
            <a:ext cx="401108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389717" y="612774"/>
            <a:ext cx="73152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9"/>
          <p:cNvSpPr>
            <a:spLocks noChangeArrowheads="1" noGrp="1"/>
          </p:cNvSpPr>
          <p:nvPr userDrawn="1"/>
        </p:nvSpPr>
        <p:spPr bwMode="auto">
          <a:xfrm>
            <a:off x="4976706" y="2"/>
            <a:ext cx="3058159" cy="89379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0"/>
                </a:moveTo>
                <a:lnTo>
                  <a:pt x="0" y="0"/>
                </a:lnTo>
                <a:cubicBezTo>
                  <a:pt x="1690" y="6213"/>
                  <a:pt x="3698" y="13338"/>
                  <a:pt x="6091" y="21902"/>
                </a:cubicBezTo>
                <a:lnTo>
                  <a:pt x="6091" y="21902"/>
                </a:lnTo>
                <a:cubicBezTo>
                  <a:pt x="12043" y="43199"/>
                  <a:pt x="17573" y="35347"/>
                  <a:pt x="23417" y="30579"/>
                </a:cubicBezTo>
                <a:lnTo>
                  <a:pt x="23417" y="30579"/>
                </a:lnTo>
                <a:cubicBezTo>
                  <a:pt x="29984" y="25223"/>
                  <a:pt x="42123" y="14119"/>
                  <a:pt x="42860" y="5640"/>
                </a:cubicBezTo>
                <a:lnTo>
                  <a:pt x="42860" y="5640"/>
                </a:lnTo>
                <a:cubicBezTo>
                  <a:pt x="42960" y="4507"/>
                  <a:pt x="43072" y="2479"/>
                  <a:pt x="43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0"/>
          <p:cNvSpPr>
            <a:spLocks noChangeArrowheads="1" noGrp="1"/>
          </p:cNvSpPr>
          <p:nvPr userDrawn="1"/>
        </p:nvSpPr>
        <p:spPr bwMode="auto">
          <a:xfrm>
            <a:off x="-24679" y="1"/>
            <a:ext cx="1399539" cy="17975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1743" y="2484"/>
                </a:moveTo>
                <a:lnTo>
                  <a:pt x="31743" y="2484"/>
                </a:lnTo>
                <a:cubicBezTo>
                  <a:pt x="30428" y="1799"/>
                  <a:pt x="28450" y="1080"/>
                  <a:pt x="26054" y="0"/>
                </a:cubicBezTo>
                <a:lnTo>
                  <a:pt x="0" y="0"/>
                </a:lnTo>
                <a:lnTo>
                  <a:pt x="0" y="34200"/>
                </a:lnTo>
                <a:lnTo>
                  <a:pt x="0" y="34200"/>
                </a:lnTo>
                <a:cubicBezTo>
                  <a:pt x="7029" y="37461"/>
                  <a:pt x="14504" y="41491"/>
                  <a:pt x="25070" y="40664"/>
                </a:cubicBezTo>
                <a:lnTo>
                  <a:pt x="25070" y="40664"/>
                </a:lnTo>
                <a:cubicBezTo>
                  <a:pt x="33399" y="40015"/>
                  <a:pt x="43200" y="43200"/>
                  <a:pt x="39593" y="28375"/>
                </a:cubicBezTo>
                <a:lnTo>
                  <a:pt x="39593" y="28375"/>
                </a:lnTo>
                <a:cubicBezTo>
                  <a:pt x="35986" y="13550"/>
                  <a:pt x="38530" y="6023"/>
                  <a:pt x="31743" y="24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1"/>
          <p:cNvSpPr>
            <a:spLocks noChangeArrowheads="1" noGrp="1"/>
          </p:cNvSpPr>
          <p:nvPr userDrawn="1"/>
        </p:nvSpPr>
        <p:spPr bwMode="auto">
          <a:xfrm>
            <a:off x="1637456" y="1"/>
            <a:ext cx="3839633" cy="26096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2864" y="0"/>
                </a:moveTo>
                <a:lnTo>
                  <a:pt x="10583" y="0"/>
                </a:lnTo>
                <a:lnTo>
                  <a:pt x="10583" y="0"/>
                </a:lnTo>
                <a:cubicBezTo>
                  <a:pt x="9017" y="532"/>
                  <a:pt x="7515" y="1058"/>
                  <a:pt x="6214" y="1509"/>
                </a:cubicBezTo>
                <a:lnTo>
                  <a:pt x="6214" y="1509"/>
                </a:lnTo>
                <a:cubicBezTo>
                  <a:pt x="1428" y="3166"/>
                  <a:pt x="0" y="6109"/>
                  <a:pt x="212" y="8072"/>
                </a:cubicBezTo>
                <a:lnTo>
                  <a:pt x="212" y="8072"/>
                </a:lnTo>
                <a:cubicBezTo>
                  <a:pt x="758" y="13092"/>
                  <a:pt x="1111" y="20742"/>
                  <a:pt x="1212" y="25114"/>
                </a:cubicBezTo>
                <a:lnTo>
                  <a:pt x="1212" y="25114"/>
                </a:lnTo>
                <a:cubicBezTo>
                  <a:pt x="1301" y="28962"/>
                  <a:pt x="4204" y="30446"/>
                  <a:pt x="6906" y="31937"/>
                </a:cubicBezTo>
                <a:lnTo>
                  <a:pt x="6906" y="31937"/>
                </a:lnTo>
                <a:cubicBezTo>
                  <a:pt x="9246" y="33229"/>
                  <a:pt x="19775" y="38395"/>
                  <a:pt x="22112" y="39685"/>
                </a:cubicBezTo>
                <a:lnTo>
                  <a:pt x="22112" y="39685"/>
                </a:lnTo>
                <a:cubicBezTo>
                  <a:pt x="22112" y="39685"/>
                  <a:pt x="27355" y="43200"/>
                  <a:pt x="30298" y="38395"/>
                </a:cubicBezTo>
                <a:lnTo>
                  <a:pt x="30298" y="38395"/>
                </a:lnTo>
                <a:cubicBezTo>
                  <a:pt x="33277" y="33533"/>
                  <a:pt x="36665" y="27667"/>
                  <a:pt x="39367" y="23576"/>
                </a:cubicBezTo>
                <a:lnTo>
                  <a:pt x="39367" y="23576"/>
                </a:lnTo>
                <a:cubicBezTo>
                  <a:pt x="41761" y="19953"/>
                  <a:pt x="43200" y="17587"/>
                  <a:pt x="40977" y="12816"/>
                </a:cubicBezTo>
                <a:lnTo>
                  <a:pt x="40977" y="12816"/>
                </a:lnTo>
                <a:cubicBezTo>
                  <a:pt x="39697" y="10062"/>
                  <a:pt x="35347" y="3936"/>
                  <a:pt x="328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09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1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737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jpg"/><Relationship Id="rId6" Type="http://schemas.openxmlformats.org/officeDocument/2006/relationships/image" Target="../media/image11.jpg"/><Relationship Id="rId7" Type="http://schemas.openxmlformats.org/officeDocument/2006/relationships/image" Target="../media/image12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g"/><Relationship Id="rId4" Type="http://schemas.openxmlformats.org/officeDocument/2006/relationships/image" Target="../media/image16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en-US"/>
              <a:t>Zwaartelijnen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Construeren door te vouwen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88457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Tips voor het vouwen</a:t>
            </a:r>
            <a:endParaRPr/>
          </a:p>
        </p:txBody>
      </p:sp>
      <p:sp>
        <p:nvSpPr>
          <p:cNvPr id="183482160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Maak nette vouwen: eerst uitmeten, dan vouwen</a:t>
            </a:r>
            <a:endParaRPr/>
          </a:p>
          <a:p>
            <a:pPr lvl="1">
              <a:defRPr/>
            </a:pPr>
            <a:r>
              <a:rPr/>
              <a:t>Tip: gebruik je nagel of de zijkant van een potlood/pen voor scherpe vouwen</a:t>
            </a:r>
            <a:endParaRPr/>
          </a:p>
          <a:p>
            <a:pPr>
              <a:defRPr/>
            </a:pPr>
            <a:r>
              <a:rPr/>
              <a:t>Oefening baart kunst</a:t>
            </a:r>
            <a:endParaRPr/>
          </a:p>
          <a:p>
            <a:pPr marL="0" lvl="0" indent="0">
              <a:buFont typeface="Arial"/>
              <a:buNone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858514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Rechthoekige driehoeken maken</a:t>
            </a:r>
            <a:endParaRPr/>
          </a:p>
        </p:txBody>
      </p:sp>
      <p:pic>
        <p:nvPicPr>
          <p:cNvPr id="1385342831" name="Picture 138534283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216000" y="1753200"/>
            <a:ext cx="3600000" cy="3600000"/>
          </a:xfrm>
          <a:prstGeom prst="rect">
            <a:avLst/>
          </a:prstGeom>
        </p:spPr>
      </p:pic>
      <p:pic>
        <p:nvPicPr>
          <p:cNvPr id="841353912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156520" y="1753199"/>
            <a:ext cx="3600000" cy="3600000"/>
          </a:xfrm>
          <a:prstGeom prst="rect">
            <a:avLst/>
          </a:prstGeom>
        </p:spPr>
      </p:pic>
      <p:pic>
        <p:nvPicPr>
          <p:cNvPr id="1773609746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8136751" y="1753200"/>
            <a:ext cx="3600000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84660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Scherpe driehoek maken</a:t>
            </a:r>
            <a:endParaRPr/>
          </a:p>
        </p:txBody>
      </p:sp>
      <p:pic>
        <p:nvPicPr>
          <p:cNvPr id="47610960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1675268" y="1320296"/>
            <a:ext cx="2520000" cy="2520000"/>
          </a:xfrm>
          <a:prstGeom prst="rect">
            <a:avLst/>
          </a:prstGeom>
        </p:spPr>
      </p:pic>
      <p:pic>
        <p:nvPicPr>
          <p:cNvPr id="44502384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631188" y="1320296"/>
            <a:ext cx="2520000" cy="2520000"/>
          </a:xfrm>
          <a:prstGeom prst="rect">
            <a:avLst/>
          </a:prstGeom>
        </p:spPr>
      </p:pic>
      <p:pic>
        <p:nvPicPr>
          <p:cNvPr id="249509392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7543268" y="1320296"/>
            <a:ext cx="2520000" cy="2520000"/>
          </a:xfrm>
          <a:prstGeom prst="rect">
            <a:avLst/>
          </a:prstGeom>
        </p:spPr>
      </p:pic>
      <p:pic>
        <p:nvPicPr>
          <p:cNvPr id="1350198664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3110842" y="4094925"/>
            <a:ext cx="2520000" cy="2520000"/>
          </a:xfrm>
          <a:prstGeom prst="rect">
            <a:avLst/>
          </a:prstGeom>
        </p:spPr>
      </p:pic>
      <p:pic>
        <p:nvPicPr>
          <p:cNvPr id="1437972502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0" flipH="0" flipV="0">
            <a:off x="6095999" y="4094925"/>
            <a:ext cx="2520000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437789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Stompe driehoek maken</a:t>
            </a:r>
            <a:endParaRPr/>
          </a:p>
        </p:txBody>
      </p:sp>
      <p:pic>
        <p:nvPicPr>
          <p:cNvPr id="154269098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1818837" y="1310866"/>
            <a:ext cx="2520000" cy="2520000"/>
          </a:xfrm>
          <a:prstGeom prst="rect">
            <a:avLst/>
          </a:prstGeom>
        </p:spPr>
      </p:pic>
      <p:pic>
        <p:nvPicPr>
          <p:cNvPr id="88774681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779415" y="1310866"/>
            <a:ext cx="2520000" cy="2520000"/>
          </a:xfrm>
          <a:prstGeom prst="rect">
            <a:avLst/>
          </a:prstGeom>
        </p:spPr>
      </p:pic>
      <p:pic>
        <p:nvPicPr>
          <p:cNvPr id="1105256285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7694159" y="1310866"/>
            <a:ext cx="2520000" cy="2520000"/>
          </a:xfrm>
          <a:prstGeom prst="rect">
            <a:avLst/>
          </a:prstGeom>
        </p:spPr>
      </p:pic>
      <p:pic>
        <p:nvPicPr>
          <p:cNvPr id="511011286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3157995" y="4038341"/>
            <a:ext cx="2520000" cy="2520000"/>
          </a:xfrm>
          <a:prstGeom prst="rect">
            <a:avLst/>
          </a:prstGeom>
        </p:spPr>
      </p:pic>
      <p:pic>
        <p:nvPicPr>
          <p:cNvPr id="194122152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0" flipH="0" flipV="0">
            <a:off x="6039415" y="4038341"/>
            <a:ext cx="2520000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424757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gaan we doen?</a:t>
            </a:r>
            <a:endParaRPr/>
          </a:p>
        </p:txBody>
      </p:sp>
      <p:sp>
        <p:nvSpPr>
          <p:cNvPr id="956435390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9" y="1600201"/>
            <a:ext cx="7878988" cy="452596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r>
              <a:rPr/>
              <a:t>Iedereen krijgt: werkblad A</a:t>
            </a:r>
            <a:endParaRPr/>
          </a:p>
          <a:p>
            <a:pPr>
              <a:defRPr/>
            </a:pPr>
            <a:r>
              <a:rPr/>
              <a:t>Begin met werkblad A.</a:t>
            </a:r>
            <a:endParaRPr/>
          </a:p>
          <a:p>
            <a:pPr>
              <a:defRPr/>
            </a:pPr>
            <a:r>
              <a:rPr/>
              <a:t>Klaar met werkblad A? Laat je werk zien aan de docent. </a:t>
            </a:r>
            <a:endParaRPr/>
          </a:p>
          <a:p>
            <a:pPr lvl="0">
              <a:defRPr/>
            </a:pPr>
            <a:r>
              <a:rPr/>
              <a:t>Dan krijg je werkblad B.</a:t>
            </a:r>
            <a:endParaRPr/>
          </a:p>
          <a:p>
            <a:pPr lvl="0">
              <a:defRPr/>
            </a:pPr>
            <a:r>
              <a:rPr/>
              <a:t>Klaar met werkblad B?</a:t>
            </a:r>
            <a:endParaRPr/>
          </a:p>
          <a:p>
            <a:pPr lvl="1">
              <a:defRPr/>
            </a:pPr>
            <a:r>
              <a:rPr/>
              <a:t>Vraag de docent om de uitwerkingen en kijk jezelf na.</a:t>
            </a:r>
            <a:endParaRPr/>
          </a:p>
          <a:p>
            <a:pPr lvl="1">
              <a:defRPr/>
            </a:pPr>
            <a:r>
              <a:rPr/>
              <a:t>Plak je nette vouwsels in je schrift.</a:t>
            </a:r>
            <a:endParaRPr/>
          </a:p>
          <a:p>
            <a:pPr lvl="1">
              <a:defRPr/>
            </a:pPr>
            <a:r>
              <a:rPr/>
              <a:t>Ruim je tafel op.</a:t>
            </a:r>
            <a:endParaRPr/>
          </a:p>
          <a:p>
            <a:pPr lvl="1">
              <a:defRPr/>
            </a:pPr>
            <a:r>
              <a:rPr/>
              <a:t>Help andere kinderen.</a:t>
            </a:r>
            <a:endParaRPr/>
          </a:p>
          <a:p>
            <a:pPr lvl="0">
              <a:defRPr/>
            </a:pPr>
            <a:r>
              <a:rPr/>
              <a:t>15 min. voor het einde van de les opruimen en afsluiten.</a:t>
            </a:r>
            <a:endParaRPr/>
          </a:p>
        </p:txBody>
      </p:sp>
      <p:pic>
        <p:nvPicPr>
          <p:cNvPr id="187370136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8920148" y="1273142"/>
            <a:ext cx="2520000" cy="2520000"/>
          </a:xfrm>
          <a:prstGeom prst="rect">
            <a:avLst/>
          </a:prstGeom>
        </p:spPr>
      </p:pic>
      <p:pic>
        <p:nvPicPr>
          <p:cNvPr id="53596753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8920148" y="4000618"/>
            <a:ext cx="2520000" cy="2520000"/>
          </a:xfrm>
          <a:prstGeom prst="rect">
            <a:avLst/>
          </a:prstGeom>
        </p:spPr>
      </p:pic>
      <p:sp>
        <p:nvSpPr>
          <p:cNvPr id="1564358480" name=""/>
          <p:cNvSpPr txBox="1"/>
          <p:nvPr/>
        </p:nvSpPr>
        <p:spPr bwMode="auto">
          <a:xfrm flipH="0" flipV="0">
            <a:off x="11525272" y="1527771"/>
            <a:ext cx="411839" cy="2286719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Scherpe driehoek</a:t>
            </a:r>
            <a:endParaRPr/>
          </a:p>
        </p:txBody>
      </p:sp>
      <p:sp>
        <p:nvSpPr>
          <p:cNvPr id="1510752130" name=""/>
          <p:cNvSpPr txBox="1"/>
          <p:nvPr/>
        </p:nvSpPr>
        <p:spPr bwMode="auto">
          <a:xfrm flipH="0" flipV="0">
            <a:off x="11582399" y="4334395"/>
            <a:ext cx="411839" cy="2289959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Stompe </a:t>
            </a:r>
            <a:r>
              <a:rPr/>
              <a:t>driehoek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400936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2062516276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2186862"/>
            <a:ext cx="8187441" cy="393930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>
              <a:defRPr/>
            </a:pPr>
            <a:r>
              <a:rPr/>
              <a:t>Middelloodlijn</a:t>
            </a:r>
            <a:endParaRPr/>
          </a:p>
          <a:p>
            <a:pPr lvl="1">
              <a:defRPr/>
            </a:pPr>
            <a:r>
              <a:rPr/>
              <a:t>Verdeelt lijnstuk in twee gelijke delen en staat loodrecht.</a:t>
            </a:r>
            <a:endParaRPr/>
          </a:p>
          <a:p>
            <a:pPr lvl="1">
              <a:defRPr/>
            </a:pPr>
            <a:endParaRPr/>
          </a:p>
          <a:p>
            <a:pPr lvl="1">
              <a:defRPr/>
            </a:pPr>
            <a:endParaRPr/>
          </a:p>
          <a:p>
            <a:pPr lvl="1">
              <a:defRPr/>
            </a:pPr>
            <a:endParaRPr/>
          </a:p>
          <a:p>
            <a:pPr lvl="1">
              <a:defRPr/>
            </a:pPr>
            <a:endParaRPr/>
          </a:p>
          <a:p>
            <a:pPr lvl="1"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lvl="0">
              <a:defRPr/>
            </a:pPr>
            <a:endParaRPr/>
          </a:p>
          <a:p>
            <a:pPr lvl="0">
              <a:defRPr/>
            </a:pPr>
            <a:endParaRPr/>
          </a:p>
        </p:txBody>
      </p:sp>
      <p:pic>
        <p:nvPicPr>
          <p:cNvPr id="128983025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951940" y="1545285"/>
            <a:ext cx="2695573" cy="2162173"/>
          </a:xfrm>
          <a:prstGeom prst="rect">
            <a:avLst/>
          </a:prstGeom>
        </p:spPr>
      </p:pic>
      <p:pic>
        <p:nvPicPr>
          <p:cNvPr id="132344191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518973" y="3707459"/>
            <a:ext cx="3561507" cy="2796765"/>
          </a:xfrm>
          <a:prstGeom prst="rect">
            <a:avLst/>
          </a:prstGeom>
        </p:spPr>
      </p:pic>
      <p:pic>
        <p:nvPicPr>
          <p:cNvPr id="804677450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5298682" y="254794"/>
            <a:ext cx="3000313" cy="2325685"/>
          </a:xfrm>
          <a:prstGeom prst="rect">
            <a:avLst/>
          </a:prstGeom>
        </p:spPr>
      </p:pic>
      <p:pic>
        <p:nvPicPr>
          <p:cNvPr id="214781501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1040968" y="176482"/>
            <a:ext cx="2915815" cy="2010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779776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71777564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2186862"/>
            <a:ext cx="8187441" cy="393930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>
              <a:defRPr/>
            </a:pPr>
            <a:r>
              <a:rPr/>
              <a:t>Middelloodlijn</a:t>
            </a:r>
            <a:endParaRPr/>
          </a:p>
          <a:p>
            <a:pPr lvl="1">
              <a:defRPr/>
            </a:pPr>
            <a:r>
              <a:rPr/>
              <a:t>Verdeelt lijnstuk in twee gelijke delen en staat loodrecht.</a:t>
            </a:r>
            <a:endParaRPr/>
          </a:p>
          <a:p>
            <a:pPr>
              <a:defRPr/>
            </a:pPr>
            <a:r>
              <a:rPr/>
              <a:t>Hoogtelijn</a:t>
            </a:r>
            <a:endParaRPr/>
          </a:p>
          <a:p>
            <a:pPr lvl="1">
              <a:defRPr/>
            </a:pPr>
            <a:r>
              <a:rPr/>
              <a:t>Gaat door de hoek en staat loodrecht op (het verlengde van) de overstaande zijde</a:t>
            </a:r>
            <a:endParaRPr/>
          </a:p>
          <a:p>
            <a:pPr lvl="1">
              <a:defRPr/>
            </a:pPr>
            <a:endParaRPr/>
          </a:p>
          <a:p>
            <a:pPr lvl="1"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lvl="0">
              <a:defRPr/>
            </a:pPr>
            <a:endParaRPr/>
          </a:p>
          <a:p>
            <a:pPr lvl="0">
              <a:defRPr/>
            </a:pPr>
            <a:endParaRPr/>
          </a:p>
        </p:txBody>
      </p:sp>
      <p:pic>
        <p:nvPicPr>
          <p:cNvPr id="69777351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951940" y="1545285"/>
            <a:ext cx="2695573" cy="2162173"/>
          </a:xfrm>
          <a:prstGeom prst="rect">
            <a:avLst/>
          </a:prstGeom>
        </p:spPr>
      </p:pic>
      <p:pic>
        <p:nvPicPr>
          <p:cNvPr id="1818518038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518973" y="3707459"/>
            <a:ext cx="3561507" cy="2796765"/>
          </a:xfrm>
          <a:prstGeom prst="rect">
            <a:avLst/>
          </a:prstGeom>
        </p:spPr>
      </p:pic>
      <p:pic>
        <p:nvPicPr>
          <p:cNvPr id="938205252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5298682" y="254794"/>
            <a:ext cx="3000313" cy="2325685"/>
          </a:xfrm>
          <a:prstGeom prst="rect">
            <a:avLst/>
          </a:prstGeom>
        </p:spPr>
      </p:pic>
      <p:pic>
        <p:nvPicPr>
          <p:cNvPr id="1494265217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1040968" y="176482"/>
            <a:ext cx="2915815" cy="2010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068471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55936085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2186862"/>
            <a:ext cx="8187441" cy="393930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>
              <a:defRPr/>
            </a:pPr>
            <a:r>
              <a:rPr/>
              <a:t>Middelloodlijn</a:t>
            </a:r>
            <a:endParaRPr/>
          </a:p>
          <a:p>
            <a:pPr lvl="1">
              <a:defRPr/>
            </a:pPr>
            <a:r>
              <a:rPr/>
              <a:t>Verdeelt lijnstuk in twee gelijke delen en staat loodrecht.</a:t>
            </a:r>
            <a:endParaRPr/>
          </a:p>
          <a:p>
            <a:pPr>
              <a:defRPr/>
            </a:pPr>
            <a:r>
              <a:rPr/>
              <a:t>Hoogtelijn</a:t>
            </a:r>
            <a:endParaRPr/>
          </a:p>
          <a:p>
            <a:pPr lvl="1">
              <a:defRPr/>
            </a:pPr>
            <a:r>
              <a:rPr/>
              <a:t>Gaat door de hoek en staat loodrecht op (het verlengde van) de overstaande zijde</a:t>
            </a:r>
            <a:endParaRPr/>
          </a:p>
          <a:p>
            <a:pPr>
              <a:defRPr/>
            </a:pPr>
            <a:r>
              <a:rPr/>
              <a:t>Bissectrice</a:t>
            </a:r>
            <a:endParaRPr/>
          </a:p>
          <a:p>
            <a:pPr lvl="1">
              <a:defRPr/>
            </a:pPr>
            <a:r>
              <a:rPr/>
              <a:t>Verdeelt een hoek in twee gelijke delen</a:t>
            </a: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marL="457200" lvl="1" indent="0">
              <a:buFont typeface="Arial"/>
              <a:buNone/>
              <a:defRPr/>
            </a:pPr>
            <a:endParaRPr/>
          </a:p>
          <a:p>
            <a:pPr lvl="0">
              <a:defRPr/>
            </a:pPr>
            <a:endParaRPr/>
          </a:p>
          <a:p>
            <a:pPr lvl="0">
              <a:defRPr/>
            </a:pPr>
            <a:endParaRPr/>
          </a:p>
        </p:txBody>
      </p:sp>
      <p:pic>
        <p:nvPicPr>
          <p:cNvPr id="89265872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951940" y="1545285"/>
            <a:ext cx="2695573" cy="2162173"/>
          </a:xfrm>
          <a:prstGeom prst="rect">
            <a:avLst/>
          </a:prstGeom>
        </p:spPr>
      </p:pic>
      <p:pic>
        <p:nvPicPr>
          <p:cNvPr id="398940003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518973" y="3707459"/>
            <a:ext cx="3561507" cy="2796765"/>
          </a:xfrm>
          <a:prstGeom prst="rect">
            <a:avLst/>
          </a:prstGeom>
        </p:spPr>
      </p:pic>
      <p:pic>
        <p:nvPicPr>
          <p:cNvPr id="124036740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5298682" y="254794"/>
            <a:ext cx="3000313" cy="2325685"/>
          </a:xfrm>
          <a:prstGeom prst="rect">
            <a:avLst/>
          </a:prstGeom>
        </p:spPr>
      </p:pic>
      <p:pic>
        <p:nvPicPr>
          <p:cNvPr id="659254446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1040968" y="176482"/>
            <a:ext cx="2915815" cy="2010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26477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382360094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2186862"/>
            <a:ext cx="8187441" cy="393930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>
              <a:defRPr/>
            </a:pPr>
            <a:r>
              <a:rPr/>
              <a:t>Middelloodlijn</a:t>
            </a:r>
            <a:endParaRPr/>
          </a:p>
          <a:p>
            <a:pPr lvl="1">
              <a:defRPr/>
            </a:pPr>
            <a:r>
              <a:rPr/>
              <a:t>Verdeelt lijnstuk in twee gelijke delen en staat loodrecht.</a:t>
            </a:r>
            <a:endParaRPr/>
          </a:p>
          <a:p>
            <a:pPr>
              <a:defRPr/>
            </a:pPr>
            <a:r>
              <a:rPr/>
              <a:t>Hoogtelijn</a:t>
            </a:r>
            <a:endParaRPr/>
          </a:p>
          <a:p>
            <a:pPr lvl="1">
              <a:defRPr/>
            </a:pPr>
            <a:r>
              <a:rPr/>
              <a:t>Gaat door de hoek en staat loodrecht op (het verlengde van) de overstaande zijde</a:t>
            </a:r>
            <a:endParaRPr/>
          </a:p>
          <a:p>
            <a:pPr>
              <a:defRPr/>
            </a:pPr>
            <a:r>
              <a:rPr/>
              <a:t>Bissectrice</a:t>
            </a:r>
            <a:endParaRPr/>
          </a:p>
          <a:p>
            <a:pPr lvl="1">
              <a:defRPr/>
            </a:pPr>
            <a:r>
              <a:rPr/>
              <a:t>Verdeelt een hoek in twee gelijke delen</a:t>
            </a:r>
            <a:endParaRPr/>
          </a:p>
          <a:p>
            <a:pPr lvl="0">
              <a:defRPr/>
            </a:pPr>
            <a:r>
              <a:rPr/>
              <a:t>Zwaartelijn</a:t>
            </a:r>
            <a:endParaRPr/>
          </a:p>
          <a:p>
            <a:pPr lvl="1">
              <a:defRPr/>
            </a:pPr>
            <a:r>
              <a:rPr/>
              <a:t>Gaat door de hoek en het midden van de overstaande zijde</a:t>
            </a:r>
            <a:endParaRPr/>
          </a:p>
          <a:p>
            <a:pPr lvl="0">
              <a:defRPr/>
            </a:pPr>
            <a:endParaRPr/>
          </a:p>
          <a:p>
            <a:pPr lvl="0">
              <a:defRPr/>
            </a:pPr>
            <a:endParaRPr/>
          </a:p>
        </p:txBody>
      </p:sp>
      <p:pic>
        <p:nvPicPr>
          <p:cNvPr id="163582545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951940" y="1545285"/>
            <a:ext cx="2695573" cy="2162173"/>
          </a:xfrm>
          <a:prstGeom prst="rect">
            <a:avLst/>
          </a:prstGeom>
        </p:spPr>
      </p:pic>
      <p:pic>
        <p:nvPicPr>
          <p:cNvPr id="25365408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518973" y="3707459"/>
            <a:ext cx="3561507" cy="2796765"/>
          </a:xfrm>
          <a:prstGeom prst="rect">
            <a:avLst/>
          </a:prstGeom>
        </p:spPr>
      </p:pic>
      <p:pic>
        <p:nvPicPr>
          <p:cNvPr id="541879204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5298682" y="254794"/>
            <a:ext cx="3000313" cy="2325685"/>
          </a:xfrm>
          <a:prstGeom prst="rect">
            <a:avLst/>
          </a:prstGeom>
        </p:spPr>
      </p:pic>
      <p:pic>
        <p:nvPicPr>
          <p:cNvPr id="1987872624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1040968" y="176482"/>
            <a:ext cx="2915815" cy="2010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7564497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839101161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2186862"/>
            <a:ext cx="8187441" cy="393930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>
              <a:defRPr/>
            </a:pPr>
            <a:r>
              <a:rPr/>
              <a:t>Middelloodlijn</a:t>
            </a:r>
            <a:endParaRPr/>
          </a:p>
          <a:p>
            <a:pPr lvl="1">
              <a:defRPr/>
            </a:pPr>
            <a:r>
              <a:rPr/>
              <a:t>Verdeelt lijnstuk in twee gelijke delen en staat loodrecht.</a:t>
            </a:r>
            <a:endParaRPr/>
          </a:p>
          <a:p>
            <a:pPr>
              <a:defRPr/>
            </a:pPr>
            <a:r>
              <a:rPr/>
              <a:t>Hoogtelijn</a:t>
            </a:r>
            <a:endParaRPr/>
          </a:p>
          <a:p>
            <a:pPr lvl="1">
              <a:defRPr/>
            </a:pPr>
            <a:r>
              <a:rPr/>
              <a:t>Gaat door de hoek en staat loodrecht op (het verlengde van) de overstaande zijde</a:t>
            </a:r>
            <a:endParaRPr/>
          </a:p>
          <a:p>
            <a:pPr>
              <a:defRPr/>
            </a:pPr>
            <a:r>
              <a:rPr/>
              <a:t>Bissectrice</a:t>
            </a:r>
            <a:endParaRPr/>
          </a:p>
          <a:p>
            <a:pPr lvl="1">
              <a:defRPr/>
            </a:pPr>
            <a:r>
              <a:rPr/>
              <a:t>Verdeelt een hoek in twee gelijke delen</a:t>
            </a:r>
            <a:endParaRPr/>
          </a:p>
          <a:p>
            <a:pPr lvl="0">
              <a:defRPr/>
            </a:pPr>
            <a:r>
              <a:rPr/>
              <a:t>Zwaartelijn</a:t>
            </a:r>
            <a:endParaRPr/>
          </a:p>
          <a:p>
            <a:pPr lvl="1">
              <a:defRPr/>
            </a:pPr>
            <a:r>
              <a:rPr/>
              <a:t>Gaat door de hoek en het midden van de overstaande zijde</a:t>
            </a:r>
            <a:endParaRPr/>
          </a:p>
          <a:p>
            <a:pPr lvl="0">
              <a:defRPr/>
            </a:pPr>
            <a:r>
              <a:rPr/>
              <a:t>Voor allemaal geldt: bij een driehoek snijden de drie lijnen elkaar in één punt.</a:t>
            </a:r>
            <a:endParaRPr/>
          </a:p>
        </p:txBody>
      </p:sp>
      <p:pic>
        <p:nvPicPr>
          <p:cNvPr id="14796323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951940" y="1545285"/>
            <a:ext cx="2695573" cy="2162173"/>
          </a:xfrm>
          <a:prstGeom prst="rect">
            <a:avLst/>
          </a:prstGeom>
        </p:spPr>
      </p:pic>
      <p:pic>
        <p:nvPicPr>
          <p:cNvPr id="1397472133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518973" y="3707459"/>
            <a:ext cx="3561507" cy="2796765"/>
          </a:xfrm>
          <a:prstGeom prst="rect">
            <a:avLst/>
          </a:prstGeom>
        </p:spPr>
      </p:pic>
      <p:pic>
        <p:nvPicPr>
          <p:cNvPr id="46409200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5298682" y="254794"/>
            <a:ext cx="3000313" cy="2325685"/>
          </a:xfrm>
          <a:prstGeom prst="rect">
            <a:avLst/>
          </a:prstGeom>
        </p:spPr>
      </p:pic>
      <p:pic>
        <p:nvPicPr>
          <p:cNvPr id="465016865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1040969" y="176483"/>
            <a:ext cx="2915816" cy="2010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061895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Oppervlakte van een driehoek</a:t>
            </a:r>
            <a:endParaRPr/>
          </a:p>
        </p:txBody>
      </p:sp>
      <p:pic>
        <p:nvPicPr>
          <p:cNvPr id="1888049770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864483" y="1932087"/>
            <a:ext cx="8463030" cy="23455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502159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Oppervlakte van een driehoek</a:t>
            </a:r>
            <a:endParaRPr/>
          </a:p>
        </p:txBody>
      </p:sp>
      <p:pic>
        <p:nvPicPr>
          <p:cNvPr id="66552305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864483" y="1932087"/>
            <a:ext cx="8463030" cy="2345507"/>
          </a:xfrm>
          <a:prstGeom prst="rect">
            <a:avLst/>
          </a:prstGeom>
        </p:spPr>
      </p:pic>
      <p:sp>
        <p:nvSpPr>
          <p:cNvPr id="2066097479" name=""/>
          <p:cNvSpPr txBox="1"/>
          <p:nvPr/>
        </p:nvSpPr>
        <p:spPr bwMode="auto">
          <a:xfrm flipH="0" flipV="0">
            <a:off x="3737652" y="4944893"/>
            <a:ext cx="4716693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Oppervlakte driehoek = 1/2 x hoogte x basis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0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174844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Overstaande hoeken</a:t>
            </a:r>
            <a:endParaRPr/>
          </a:p>
        </p:txBody>
      </p:sp>
      <p:pic>
        <p:nvPicPr>
          <p:cNvPr id="61922114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414813" y="2563643"/>
            <a:ext cx="7448549" cy="3390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0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2082059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1593762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538536" y="1871662"/>
            <a:ext cx="5114925" cy="3743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0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1195429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Z-hoeken</a:t>
            </a:r>
            <a:endParaRPr/>
          </a:p>
        </p:txBody>
      </p:sp>
      <p:pic>
        <p:nvPicPr>
          <p:cNvPr id="213993666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538536" y="1871662"/>
            <a:ext cx="5114925" cy="3743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0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705383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36055448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76372292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6546941" y="2383630"/>
            <a:ext cx="5318979" cy="2853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0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56457629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Gelijkvormigheid</a:t>
            </a:r>
            <a:endParaRPr/>
          </a:p>
        </p:txBody>
      </p:sp>
      <p:sp>
        <p:nvSpPr>
          <p:cNvPr id="489006082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1600200"/>
            <a:ext cx="5486400" cy="4525961"/>
          </a:xfrm>
        </p:spPr>
        <p:txBody>
          <a:bodyPr/>
          <a:lstStyle/>
          <a:p>
            <a:pPr>
              <a:defRPr/>
            </a:pPr>
            <a:r>
              <a:rPr/>
              <a:t>Twee driehoeken zijn gelijkvormig als:</a:t>
            </a:r>
            <a:endParaRPr/>
          </a:p>
          <a:p>
            <a:pPr lvl="1">
              <a:defRPr/>
            </a:pPr>
            <a:r>
              <a:rPr/>
              <a:t>Alle overeenkomstige hoeken gelijk</a:t>
            </a:r>
            <a:endParaRPr/>
          </a:p>
          <a:p>
            <a:pPr lvl="1">
              <a:defRPr/>
            </a:pPr>
            <a:r>
              <a:rPr/>
              <a:t>Alle overeenkomstige zijde met dezelfde factor vermenigvuldigd zijn</a:t>
            </a:r>
            <a:endParaRPr/>
          </a:p>
          <a:p>
            <a:pPr lvl="1"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11305837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6546941" y="2383630"/>
            <a:ext cx="5318979" cy="2853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199841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Regels</a:t>
            </a:r>
            <a:endParaRPr/>
          </a:p>
        </p:txBody>
      </p:sp>
      <p:sp>
        <p:nvSpPr>
          <p:cNvPr id="1949104029" name="Content Placeholder 2"/>
          <p:cNvSpPr>
            <a:spLocks noGrp="1"/>
          </p:cNvSpPr>
          <p:nvPr>
            <p:ph idx="1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defRPr/>
            </a:pPr>
            <a:r>
              <a:rPr lang="nl-NL"/>
              <a:t>Volg de instructies voor het vouwen. </a:t>
            </a:r>
            <a:r>
              <a:rPr lang="nl-NL" sz="28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Geen vliegtuigjes etc.</a:t>
            </a:r>
            <a:endParaRPr sz="2800"/>
          </a:p>
          <a:p>
            <a:pPr>
              <a:defRPr/>
            </a:pPr>
            <a:r>
              <a:rPr lang="nl-NL"/>
              <a:t>Werk netjes en verspil geen papier.</a:t>
            </a:r>
            <a:endParaRPr lang="nl-NL"/>
          </a:p>
          <a:p>
            <a:pPr>
              <a:defRPr/>
            </a:pPr>
            <a:r>
              <a:rPr lang="nl-NL"/>
              <a:t>Zit niet aan andermans papier.</a:t>
            </a:r>
            <a:endParaRPr lang="nl-NL"/>
          </a:p>
          <a:p>
            <a:pPr>
              <a:defRPr/>
            </a:pPr>
            <a:endParaRPr lang="nl-NL"/>
          </a:p>
          <a:p>
            <a:pPr>
              <a:defRPr/>
            </a:pPr>
            <a:r>
              <a:rPr lang="nl-NL"/>
              <a:t>We laten het lokaal netjes achter. Iedereen helpt mee met opruimen.</a:t>
            </a:r>
            <a:endParaRPr lang="nl-NL"/>
          </a:p>
          <a:p>
            <a:pPr>
              <a:defRPr/>
            </a:pPr>
            <a:r>
              <a:rPr lang="nl-NL"/>
              <a:t>Wie zich niet aan de regels houdt, gaat in de mediatheek werken.</a:t>
            </a:r>
            <a:endParaRPr lang="nl-NL"/>
          </a:p>
          <a:p>
            <a:pPr>
              <a:defRPr/>
            </a:pPr>
            <a:endParaRPr lang="nl-NL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urtle">
  <a:themeElements>
    <a:clrScheme name="Violet">
      <a:dk1>
        <a:srgbClr val="000000"/>
      </a:dk1>
      <a:lt1>
        <a:srgbClr val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lassic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Standard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Office">
        <a:dk1>
          <a:sysClr val="windowText" lastClr="000000"/>
        </a:dk1>
        <a:lt1>
          <a:sysClr val="window" lastClr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ONLYOFFICE/8.1.1.27</Application>
  <DocSecurity>0</DocSecurity>
  <PresentationFormat>Widescreen</PresentationFormat>
  <Paragraphs>0</Paragraphs>
  <Slides>19</Slides>
  <Notes>19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14</cp:revision>
  <dcterms:modified xsi:type="dcterms:W3CDTF">2025-06-26T15:24:52Z</dcterms:modified>
  <cp:category/>
  <cp:contentStatus/>
  <cp:version/>
</cp:coreProperties>
</file>